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983F93-3D32-4BAD-9FA4-5FD2E55D39AA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4D3209-1194-4AA8-82ED-2FD27C420DEF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65512"/>
          </a:xfrm>
        </p:spPr>
        <p:txBody>
          <a:bodyPr>
            <a:normAutofit/>
          </a:bodyPr>
          <a:lstStyle/>
          <a:p>
            <a:pPr algn="ctr"/>
            <a:r>
              <a:rPr lang="en-CA" sz="7200" b="0" dirty="0" smtClean="0"/>
              <a:t>Grieving:</a:t>
            </a:r>
            <a:br>
              <a:rPr lang="en-CA" sz="7200" b="0" dirty="0" smtClean="0"/>
            </a:br>
            <a:r>
              <a:rPr lang="en-CA" sz="7200" b="0" dirty="0" smtClean="0"/>
              <a:t>God’s gift</a:t>
            </a:r>
            <a:endParaRPr lang="en-CA" sz="72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733024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The experience of loss:</a:t>
            </a:r>
            <a:br>
              <a:rPr lang="en-CA" dirty="0" smtClean="0"/>
            </a:br>
            <a:r>
              <a:rPr lang="en-CA" dirty="0" smtClean="0"/>
              <a:t>GRIEF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09088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The MAPS </a:t>
            </a:r>
            <a:br>
              <a:rPr lang="en-CA" dirty="0" smtClean="0"/>
            </a:br>
            <a:r>
              <a:rPr lang="en-CA" dirty="0" smtClean="0"/>
              <a:t>of </a:t>
            </a:r>
            <a:br>
              <a:rPr lang="en-CA" dirty="0" smtClean="0"/>
            </a:br>
            <a:r>
              <a:rPr lang="en-CA" dirty="0" smtClean="0"/>
              <a:t>GRIEF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faith and loss: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smtClean="0"/>
              <a:t>Loss can strengthen our faith.  It enables us to </a:t>
            </a:r>
            <a:r>
              <a:rPr lang="en-CA" u="sng" dirty="0" smtClean="0"/>
              <a:t>trust</a:t>
            </a:r>
            <a:r>
              <a:rPr lang="en-CA" dirty="0" smtClean="0"/>
              <a:t> more in God and His resources rather than ourselves.  With every loss, we are </a:t>
            </a:r>
            <a:r>
              <a:rPr lang="en-CA" u="sng" dirty="0" smtClean="0"/>
              <a:t>reminded</a:t>
            </a:r>
            <a:r>
              <a:rPr lang="en-CA" dirty="0" smtClean="0"/>
              <a:t> of the fact that we are not in control nor are we self-sufficient.  Every loss allows us to rest in the grace of God.  Loss enables us to change our </a:t>
            </a:r>
            <a:r>
              <a:rPr lang="en-CA" u="sng" dirty="0" smtClean="0"/>
              <a:t>perspective </a:t>
            </a:r>
            <a:r>
              <a:rPr lang="en-CA" dirty="0" smtClean="0"/>
              <a:t> and allows our hope and anticipation of the life to come to grow (2 Cor. 4:17 ff).</a:t>
            </a:r>
          </a:p>
          <a:p>
            <a:pPr>
              <a:buNone/>
            </a:pPr>
            <a:r>
              <a:rPr lang="en-CA" dirty="0" smtClean="0"/>
              <a:t>Loss produces </a:t>
            </a:r>
            <a:r>
              <a:rPr lang="en-CA" u="sng" dirty="0" smtClean="0"/>
              <a:t>maturity</a:t>
            </a:r>
            <a:r>
              <a:rPr lang="en-CA" dirty="0" smtClean="0"/>
              <a:t>.  Character qualities such as patience, endurance, humility, long suffering, gratitude and self control can develop through our losses.  (Rom 5:3,4) 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We live in a world which demands </a:t>
            </a:r>
            <a:r>
              <a:rPr lang="en-CA" u="sng" dirty="0" smtClean="0"/>
              <a:t>immediate</a:t>
            </a:r>
            <a:r>
              <a:rPr lang="en-CA" dirty="0" smtClean="0"/>
              <a:t> satisfaction.  Losses teach us that lesson that it doesn’t always work that way.  We cannot have what we want when we want it, no matter  what.</a:t>
            </a:r>
          </a:p>
          <a:p>
            <a:pPr>
              <a:buNone/>
            </a:pPr>
            <a:r>
              <a:rPr lang="en-CA" dirty="0" smtClean="0"/>
              <a:t>When you experience loss, you will discover  the  extent of the </a:t>
            </a:r>
            <a:r>
              <a:rPr lang="en-CA" u="sng" dirty="0" smtClean="0"/>
              <a:t>comfort</a:t>
            </a:r>
            <a:r>
              <a:rPr lang="en-CA" dirty="0" smtClean="0"/>
              <a:t> of God.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smtClean="0"/>
              <a:t>Norm Wright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83568" y="1124744"/>
            <a:ext cx="8229600" cy="3960440"/>
          </a:xfrm>
        </p:spPr>
        <p:txBody>
          <a:bodyPr>
            <a:normAutofit/>
          </a:bodyPr>
          <a:lstStyle/>
          <a:p>
            <a:r>
              <a:rPr lang="en-CA" sz="3600" dirty="0" smtClean="0"/>
              <a:t>Goal of the grieving process:</a:t>
            </a:r>
            <a:br>
              <a:rPr lang="en-CA" sz="3600" dirty="0" smtClean="0"/>
            </a:br>
            <a:r>
              <a:rPr lang="en-CA" sz="3600" dirty="0" smtClean="0"/>
              <a:t>“...is not recovery but putting the person[expectation/dreams, thing(s), etc.] who was lost into such an appropriate place in our memory that our hope for the future is intensified, while life on earth is more deeply felt and experienced.”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22920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1600" dirty="0" smtClean="0"/>
              <a:t>Atchison</a:t>
            </a:r>
            <a:r>
              <a:rPr lang="en-CA" sz="1600" smtClean="0"/>
              <a:t>, </a:t>
            </a:r>
            <a:r>
              <a:rPr lang="en-CA" sz="1600" u="sng" smtClean="0"/>
              <a:t>Grief</a:t>
            </a:r>
            <a:r>
              <a:rPr lang="en-CA" sz="1600" smtClean="0"/>
              <a:t>, p28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smtClean="0"/>
              <a:t>The goal of grieving is to acknowledge 4 issues: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CA" dirty="0" smtClean="0"/>
              <a:t>Must confess what the loss means to me.</a:t>
            </a:r>
          </a:p>
          <a:p>
            <a:pPr marL="514350" indent="-514350">
              <a:buNone/>
            </a:pPr>
            <a:r>
              <a:rPr lang="en-CA" dirty="0" smtClean="0"/>
              <a:t>Must accept the emotions that accompany the recognition of these profound changes</a:t>
            </a:r>
          </a:p>
          <a:p>
            <a:pPr marL="514350" indent="-514350">
              <a:buNone/>
            </a:pPr>
            <a:r>
              <a:rPr lang="en-CA" dirty="0" smtClean="0"/>
              <a:t>Must face the fact that I have doubts at many levels</a:t>
            </a:r>
          </a:p>
          <a:p>
            <a:pPr marL="514350" indent="-514350">
              <a:buNone/>
            </a:pPr>
            <a:r>
              <a:rPr lang="en-CA" dirty="0" smtClean="0"/>
              <a:t>Need to embrace the mystery of God—</a:t>
            </a:r>
          </a:p>
          <a:p>
            <a:pPr marL="514350" indent="-514350">
              <a:buNone/>
            </a:pPr>
            <a:r>
              <a:rPr lang="en-CA" dirty="0" smtClean="0"/>
              <a:t>	ways are inscrutable</a:t>
            </a:r>
          </a:p>
          <a:p>
            <a:pPr marL="514350" indent="-514350">
              <a:buNone/>
            </a:pPr>
            <a:r>
              <a:rPr lang="en-CA" dirty="0" smtClean="0"/>
              <a:t>	cannot be controlled</a:t>
            </a:r>
          </a:p>
          <a:p>
            <a:pPr marL="514350" indent="-514350">
              <a:buNone/>
            </a:pPr>
            <a:r>
              <a:rPr lang="en-CA" dirty="0" smtClean="0"/>
              <a:t>	under no obligation to explain </a:t>
            </a:r>
            <a:r>
              <a:rPr lang="en-CA" smtClean="0"/>
              <a:t>His ways to me.</a:t>
            </a:r>
            <a:endParaRPr lang="en-CA" dirty="0" smtClean="0"/>
          </a:p>
          <a:p>
            <a:pPr marL="514350" indent="-514350">
              <a:buAutoNum type="arabicPeriod"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messages of grief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pPr>
              <a:buNone/>
            </a:pPr>
            <a:r>
              <a:rPr lang="en-CA" dirty="0" smtClean="0"/>
              <a:t>Through grief you express your </a:t>
            </a:r>
            <a:r>
              <a:rPr lang="en-CA" u="sng" dirty="0" smtClean="0"/>
              <a:t>feeling</a:t>
            </a:r>
            <a:r>
              <a:rPr lang="en-CA" dirty="0" smtClean="0"/>
              <a:t> about your loss.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Through grief you express your </a:t>
            </a:r>
            <a:r>
              <a:rPr lang="en-CA" u="sng" dirty="0" smtClean="0"/>
              <a:t>protest</a:t>
            </a:r>
            <a:r>
              <a:rPr lang="en-CA" dirty="0" smtClean="0"/>
              <a:t> at the loss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Through grief you express the </a:t>
            </a:r>
            <a:r>
              <a:rPr lang="en-CA" u="sng" dirty="0" smtClean="0"/>
              <a:t>effects</a:t>
            </a:r>
            <a:r>
              <a:rPr lang="en-CA" dirty="0" smtClean="0"/>
              <a:t> you have experienced </a:t>
            </a:r>
            <a:r>
              <a:rPr lang="en-CA" smtClean="0"/>
              <a:t>from the loss.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Steps to follow in recovery: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You need to </a:t>
            </a:r>
            <a:r>
              <a:rPr lang="en-CA" u="sng" dirty="0" smtClean="0"/>
              <a:t>change</a:t>
            </a:r>
            <a:r>
              <a:rPr lang="en-CA" dirty="0" smtClean="0"/>
              <a:t> </a:t>
            </a:r>
            <a:r>
              <a:rPr lang="en-CA" dirty="0" smtClean="0"/>
              <a:t>your relationship with whatever  you lost.  You must learn to exist without the person the way  you once learned to  exist with the person.</a:t>
            </a:r>
          </a:p>
          <a:p>
            <a:pPr>
              <a:buNone/>
            </a:pPr>
            <a:r>
              <a:rPr lang="en-CA" dirty="0" smtClean="0"/>
              <a:t>Develop  your own self and your life to encompass and </a:t>
            </a:r>
            <a:r>
              <a:rPr lang="en-CA" u="sng" dirty="0" smtClean="0"/>
              <a:t>reflect</a:t>
            </a:r>
            <a:r>
              <a:rPr lang="en-CA" dirty="0" smtClean="0"/>
              <a:t> </a:t>
            </a:r>
            <a:r>
              <a:rPr lang="en-CA" dirty="0" smtClean="0"/>
              <a:t>the changes that occurred because of your loss.</a:t>
            </a:r>
          </a:p>
          <a:p>
            <a:pPr>
              <a:buNone/>
            </a:pPr>
            <a:r>
              <a:rPr lang="en-CA" dirty="0" smtClean="0"/>
              <a:t>Discover and take on new ways of </a:t>
            </a:r>
            <a:r>
              <a:rPr lang="en-CA" u="sng" dirty="0" smtClean="0"/>
              <a:t>existing</a:t>
            </a:r>
            <a:r>
              <a:rPr lang="en-CA" dirty="0" smtClean="0"/>
              <a:t> and functioning without whatever it was that you lost.</a:t>
            </a:r>
          </a:p>
          <a:p>
            <a:pPr>
              <a:buNone/>
            </a:pPr>
            <a:r>
              <a:rPr lang="en-CA" dirty="0" smtClean="0"/>
              <a:t>Discover new </a:t>
            </a:r>
            <a:r>
              <a:rPr lang="en-CA" u="sng" dirty="0" smtClean="0"/>
              <a:t>directions</a:t>
            </a:r>
            <a:r>
              <a:rPr lang="en-CA" dirty="0" smtClean="0"/>
              <a:t> for the emotional investments that you once had in the lost object, situation, </a:t>
            </a:r>
            <a:r>
              <a:rPr lang="en-CA" smtClean="0"/>
              <a:t>or person. </a:t>
            </a:r>
            <a:endParaRPr lang="en-C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</TotalTime>
  <Words>374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Grieving: God’s gift</vt:lpstr>
      <vt:lpstr>The experience of loss: GRIEF</vt:lpstr>
      <vt:lpstr>The MAPS  of  GRIEF</vt:lpstr>
      <vt:lpstr>Our faith and loss:</vt:lpstr>
      <vt:lpstr>Slide 5</vt:lpstr>
      <vt:lpstr>Goal of the grieving process: “...is not recovery but putting the person[expectation/dreams, thing(s), etc.] who was lost into such an appropriate place in our memory that our hope for the future is intensified, while life on earth is more deeply felt and experienced.”</vt:lpstr>
      <vt:lpstr>The goal of grieving is to acknowledge 4 issues:</vt:lpstr>
      <vt:lpstr>The messages of grief</vt:lpstr>
      <vt:lpstr>Steps to follow in recovery: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Grieving: God’s gift</dc:title>
  <dc:creator>John</dc:creator>
  <cp:lastModifiedBy>John</cp:lastModifiedBy>
  <cp:revision>11</cp:revision>
  <dcterms:created xsi:type="dcterms:W3CDTF">2014-10-22T03:42:50Z</dcterms:created>
  <dcterms:modified xsi:type="dcterms:W3CDTF">2014-10-22T04:51:51Z</dcterms:modified>
</cp:coreProperties>
</file>